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3" r:id="rId2"/>
    <p:sldId id="256" r:id="rId3"/>
    <p:sldId id="306" r:id="rId4"/>
    <p:sldId id="307" r:id="rId5"/>
    <p:sldId id="308" r:id="rId6"/>
    <p:sldId id="303" r:id="rId7"/>
    <p:sldId id="300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2" r:id="rId16"/>
    <p:sldId id="313" r:id="rId17"/>
    <p:sldId id="309" r:id="rId18"/>
    <p:sldId id="310" r:id="rId19"/>
    <p:sldId id="311" r:id="rId20"/>
    <p:sldId id="312" r:id="rId21"/>
    <p:sldId id="314" r:id="rId22"/>
    <p:sldId id="315" r:id="rId23"/>
    <p:sldId id="304" r:id="rId24"/>
    <p:sldId id="316" r:id="rId25"/>
    <p:sldId id="317" r:id="rId26"/>
    <p:sldId id="318" r:id="rId27"/>
    <p:sldId id="321" r:id="rId28"/>
    <p:sldId id="320" r:id="rId29"/>
    <p:sldId id="319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6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2F193-59BD-4974-87DD-0C8549725634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D47B-C900-478D-98D3-073FCF91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D47B-C900-478D-98D3-073FCF916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9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AE1C6CB-BBA5-4760-A6CC-01D00E9C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AE1C6CB-BBA5-4760-A6CC-01D00E9C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23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69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4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youtube.com/watch?v=-oi1B9fjVs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youtube.com/watch?v=CUmXFy3xzc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wc5jKc-Eg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1629175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5200" dirty="0" smtClean="0"/>
              <a:t>Windows 10 and Universal </a:t>
            </a:r>
            <a:r>
              <a:rPr lang="en-US" sz="5200" dirty="0"/>
              <a:t>Windows Platform (UWP)</a:t>
            </a:r>
            <a:endParaRPr lang="en-US" sz="52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64574" y="3156153"/>
            <a:ext cx="8229600" cy="869632"/>
          </a:xfrm>
        </p:spPr>
        <p:txBody>
          <a:bodyPr/>
          <a:lstStyle/>
          <a:p>
            <a:r>
              <a:rPr lang="en-US" dirty="0" smtClean="0"/>
              <a:t>What is new in the Mobile and</a:t>
            </a:r>
            <a:br>
              <a:rPr lang="en-US" dirty="0" smtClean="0"/>
            </a:br>
            <a:r>
              <a:rPr lang="en-US" dirty="0" smtClean="0"/>
              <a:t>Desktop world of Microsoft?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457199" y="5753984"/>
            <a:ext cx="3990513" cy="400110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457199" y="6058784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http://academy.telerik.com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>
          <a:xfrm>
            <a:off x="457199" y="5379344"/>
            <a:ext cx="4538750" cy="464504"/>
          </a:xfrm>
        </p:spPr>
        <p:txBody>
          <a:bodyPr/>
          <a:lstStyle/>
          <a:p>
            <a:r>
              <a:rPr lang="en-US" dirty="0"/>
              <a:t>Windows Applications for Mobile</a:t>
            </a:r>
            <a:endParaRPr lang="en-US" dirty="0"/>
          </a:p>
        </p:txBody>
      </p:sp>
      <p:pic>
        <p:nvPicPr>
          <p:cNvPr id="13" name="Picture 2" descr="https://i3-vso.sec.s-msft.com/dynimg/IC7968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50" y="84448"/>
            <a:ext cx="4280404" cy="15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1.vox-cdn.com/thumbor/kBoByC562wWQiUKLXpvjCPzfq3g=/cdn0.vox-cdn.com/uploads/chorus_asset/file/3348892/windows10xboxapp1_1020.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16" y="4107425"/>
            <a:ext cx="3879800" cy="258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indowscentral.com/sites/wpcentral.com/files/styles/large/public/topic_images/2015/windows-10-logo.jpg?itok=qjFEBQF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1" b="30511"/>
          <a:stretch/>
        </p:blipFill>
        <p:spPr bwMode="auto">
          <a:xfrm>
            <a:off x="464574" y="3913728"/>
            <a:ext cx="3810000" cy="973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568" y="814646"/>
            <a:ext cx="8811490" cy="5791200"/>
          </a:xfrm>
        </p:spPr>
        <p:txBody>
          <a:bodyPr/>
          <a:lstStyle/>
          <a:p>
            <a:r>
              <a:rPr lang="en-US" dirty="0" smtClean="0"/>
              <a:t>Universal store across all devices where you can distribute and sell your app in 190 countries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853"/>
          <a:stretch/>
        </p:blipFill>
        <p:spPr>
          <a:xfrm>
            <a:off x="766080" y="2026607"/>
            <a:ext cx="7611839" cy="45792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client machine has touch support – your application adjust itself to be touchable</a:t>
            </a:r>
          </a:p>
          <a:p>
            <a:pPr lvl="1"/>
            <a:r>
              <a:rPr lang="en-US" dirty="0" smtClean="0"/>
              <a:t>The buttons and icons get bigger for better support of finger sizes</a:t>
            </a:r>
          </a:p>
          <a:p>
            <a:pPr lvl="1"/>
            <a:r>
              <a:rPr lang="en-US" dirty="0" smtClean="0"/>
              <a:t>OS understands pinch, zoom and swipe gestures (your app just works)</a:t>
            </a:r>
          </a:p>
          <a:p>
            <a:endParaRPr lang="en-US" dirty="0"/>
          </a:p>
        </p:txBody>
      </p:sp>
      <p:pic>
        <p:nvPicPr>
          <p:cNvPr id="3076" name="Picture 4" descr="http://d22p98gzbsj7kj.cloudfront.net/wp-content/uploads/2015/06/Alternative_Pinch_to_Zoom_Gesture.png?564e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31" y="4630189"/>
            <a:ext cx="4724566" cy="139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s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23" y="3925339"/>
            <a:ext cx="23812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996142"/>
          </a:xfrm>
        </p:spPr>
        <p:txBody>
          <a:bodyPr/>
          <a:lstStyle/>
          <a:p>
            <a:r>
              <a:rPr lang="en-US" dirty="0" smtClean="0"/>
              <a:t>Improved</a:t>
            </a:r>
            <a:br>
              <a:rPr lang="en-US" dirty="0" smtClean="0"/>
            </a:br>
            <a:r>
              <a:rPr lang="en-US" dirty="0" smtClean="0"/>
              <a:t>Multi-Monitor </a:t>
            </a:r>
            <a:r>
              <a:rPr lang="en-US" dirty="0"/>
              <a:t>S</a:t>
            </a:r>
            <a:r>
              <a:rPr lang="en-US" dirty="0" smtClean="0"/>
              <a:t>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2342"/>
            <a:ext cx="8686800" cy="5633258"/>
          </a:xfrm>
        </p:spPr>
        <p:txBody>
          <a:bodyPr/>
          <a:lstStyle/>
          <a:p>
            <a:r>
              <a:rPr lang="en-US" dirty="0" smtClean="0"/>
              <a:t>Windows 8.1 and 10 provide support for multi-monitor without the need of 3</a:t>
            </a:r>
            <a:r>
              <a:rPr lang="en-US" baseline="30000" dirty="0" smtClean="0"/>
              <a:t>rd</a:t>
            </a:r>
            <a:r>
              <a:rPr lang="en-US" dirty="0" smtClean="0"/>
              <a:t> party software</a:t>
            </a:r>
          </a:p>
          <a:p>
            <a:pPr lvl="1"/>
            <a:r>
              <a:rPr lang="en-US" dirty="0" smtClean="0"/>
              <a:t>Per-monitor DPI scaling for different resolution</a:t>
            </a:r>
          </a:p>
          <a:p>
            <a:pPr lvl="2"/>
            <a:r>
              <a:rPr lang="en-US" dirty="0" smtClean="0"/>
              <a:t>Attach low resolution tablet to bigger monitor</a:t>
            </a:r>
          </a:p>
          <a:p>
            <a:pPr lvl="1"/>
            <a:r>
              <a:rPr lang="en-US" dirty="0" smtClean="0"/>
              <a:t>Increased usability with mixed screen sizes</a:t>
            </a:r>
            <a:endParaRPr lang="en-US" dirty="0"/>
          </a:p>
        </p:txBody>
      </p:sp>
      <p:pic>
        <p:nvPicPr>
          <p:cNvPr id="4098" name="Picture 2" descr="http://www.speedupmypcfree.com/wp-content/uploads/2013/10/multi-monitor-wallpaper-window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b="5413"/>
          <a:stretch/>
        </p:blipFill>
        <p:spPr bwMode="auto">
          <a:xfrm>
            <a:off x="2243122" y="4114800"/>
            <a:ext cx="4657756" cy="2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Continuum for Windows </a:t>
            </a:r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1396"/>
            <a:ext cx="8686800" cy="5924204"/>
          </a:xfrm>
        </p:spPr>
        <p:txBody>
          <a:bodyPr/>
          <a:lstStyle/>
          <a:p>
            <a:r>
              <a:rPr lang="en-US" dirty="0"/>
              <a:t>Windows 10 phones can also be </a:t>
            </a:r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add a </a:t>
            </a:r>
            <a:r>
              <a:rPr lang="en-US" dirty="0" smtClean="0"/>
              <a:t>display, </a:t>
            </a:r>
            <a:r>
              <a:rPr lang="en-US" dirty="0"/>
              <a:t>and </a:t>
            </a:r>
            <a:r>
              <a:rPr lang="en-US" dirty="0" smtClean="0"/>
              <a:t>keyboard (and mouse?)</a:t>
            </a:r>
          </a:p>
          <a:p>
            <a:pPr lvl="1"/>
            <a:r>
              <a:rPr lang="en-US" dirty="0" smtClean="0"/>
              <a:t>Win </a:t>
            </a:r>
            <a:r>
              <a:rPr lang="en-US" dirty="0"/>
              <a:t>10 includes a feature called Continuum that allows the same device to be used in different modes: </a:t>
            </a:r>
            <a:r>
              <a:rPr lang="en-US" dirty="0" smtClean="0">
                <a:hlinkClick r:id="rId2"/>
              </a:rPr>
              <a:t>youtube.com/</a:t>
            </a:r>
            <a:r>
              <a:rPr lang="en-US" dirty="0" err="1" smtClean="0">
                <a:hlinkClick r:id="rId2"/>
              </a:rPr>
              <a:t>watch?v</a:t>
            </a:r>
            <a:r>
              <a:rPr lang="en-US" dirty="0">
                <a:hlinkClick r:id="rId2"/>
              </a:rPr>
              <a:t>=-</a:t>
            </a:r>
            <a:r>
              <a:rPr lang="en-US" dirty="0" smtClean="0">
                <a:hlinkClick r:id="rId2"/>
              </a:rPr>
              <a:t>oi1B9fjVs4</a:t>
            </a:r>
            <a:endParaRPr lang="en-US" dirty="0" smtClean="0"/>
          </a:p>
        </p:txBody>
      </p:sp>
      <p:pic>
        <p:nvPicPr>
          <p:cNvPr id="5122" name="Picture 2" descr="http://cdn.liliputing.com/wp-content/uploads/2015/04/w10-continuum-phone-680x3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52" y="3643863"/>
            <a:ext cx="5522495" cy="30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Center and 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Center</a:t>
            </a:r>
          </a:p>
          <a:p>
            <a:pPr lvl="1"/>
            <a:r>
              <a:rPr lang="en-US" dirty="0" smtClean="0"/>
              <a:t>Notifies users about</a:t>
            </a:r>
            <a:br>
              <a:rPr lang="en-US" dirty="0" smtClean="0"/>
            </a:br>
            <a:r>
              <a:rPr lang="en-US" dirty="0" smtClean="0"/>
              <a:t>new activities</a:t>
            </a:r>
          </a:p>
          <a:p>
            <a:pPr lvl="1"/>
            <a:r>
              <a:rPr lang="en-US" dirty="0" smtClean="0"/>
              <a:t>Your app can also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add items in</a:t>
            </a:r>
            <a:r>
              <a:rPr lang="bg-BG" dirty="0" smtClean="0"/>
              <a:t>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Inform users for</a:t>
            </a:r>
            <a:br>
              <a:rPr lang="en-US" dirty="0" smtClean="0"/>
            </a:br>
            <a:r>
              <a:rPr lang="en-US" dirty="0" smtClean="0"/>
              <a:t>important app</a:t>
            </a:r>
            <a:br>
              <a:rPr lang="en-US" dirty="0" smtClean="0"/>
            </a:br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7170" name="Picture 2" descr="http://www1.pcmag.com/media/images/472118-how-to-use-windows-10-action-center.jpg?thumb=y&amp;width=740&amp;height=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75" y="1076632"/>
            <a:ext cx="4177425" cy="2354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roovypost.com/wp-content/uploads/2015/04/Notification-on-Windows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898" y="4656532"/>
            <a:ext cx="3708502" cy="186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mpoweruser.com/wp-content/uploads/2015/06/Facebook-Messenger-Windows-10-Mobi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25" y="3912524"/>
            <a:ext cx="2645360" cy="1488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and Cortana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Cortana app integration via commands</a:t>
            </a:r>
          </a:p>
          <a:p>
            <a:pPr lvl="1"/>
            <a:r>
              <a:rPr lang="en-US" dirty="0" smtClean="0"/>
              <a:t>You can use Cortana to call app commands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://youtube.com/watch?v=CUmXFy3xzc0</a:t>
            </a:r>
            <a:endParaRPr lang="en-US" dirty="0" smtClean="0"/>
          </a:p>
          <a:p>
            <a:pPr lvl="1"/>
            <a:r>
              <a:rPr lang="en-US" dirty="0" smtClean="0"/>
              <a:t>UWP </a:t>
            </a:r>
            <a:r>
              <a:rPr lang="en-US" dirty="0"/>
              <a:t>enables </a:t>
            </a:r>
            <a:r>
              <a:rPr lang="en-US" dirty="0" smtClean="0"/>
              <a:t>text </a:t>
            </a:r>
            <a:r>
              <a:rPr lang="en-US" dirty="0"/>
              <a:t>dictation using speech recognition to convert spoken words into </a:t>
            </a:r>
            <a:r>
              <a:rPr lang="en-US" dirty="0" smtClean="0"/>
              <a:t>text</a:t>
            </a:r>
          </a:p>
          <a:p>
            <a:r>
              <a:rPr lang="en-US" dirty="0" smtClean="0"/>
              <a:t>Speech synthesis,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text-to-speech (TTS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convert </a:t>
            </a:r>
            <a:r>
              <a:rPr lang="en-US" dirty="0" smtClean="0"/>
              <a:t>text</a:t>
            </a:r>
            <a:br>
              <a:rPr lang="en-US" dirty="0" smtClean="0"/>
            </a:br>
            <a:r>
              <a:rPr lang="en-US" dirty="0" smtClean="0"/>
              <a:t>back </a:t>
            </a:r>
            <a:r>
              <a:rPr lang="en-US" dirty="0"/>
              <a:t>into spoken </a:t>
            </a:r>
            <a:r>
              <a:rPr lang="en-US" dirty="0" smtClean="0"/>
              <a:t>words</a:t>
            </a:r>
          </a:p>
          <a:p>
            <a:endParaRPr lang="en-US" dirty="0"/>
          </a:p>
        </p:txBody>
      </p:sp>
      <p:pic>
        <p:nvPicPr>
          <p:cNvPr id="8194" name="Picture 2" descr="https://i.kinja-img.com/gawker-media/image/upload/q4gu9uqz9blbqrjw9k7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7" y="4122173"/>
            <a:ext cx="3777226" cy="212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77528"/>
            <a:ext cx="7924800" cy="1364226"/>
          </a:xfrm>
        </p:spPr>
        <p:txBody>
          <a:bodyPr/>
          <a:lstStyle/>
          <a:p>
            <a:r>
              <a:rPr lang="en-US" dirty="0" smtClean="0"/>
              <a:t>The Universal Windows Platform (UWP)</a:t>
            </a:r>
            <a:endParaRPr lang="en-US" dirty="0"/>
          </a:p>
        </p:txBody>
      </p:sp>
      <p:pic>
        <p:nvPicPr>
          <p:cNvPr id="11268" name="Picture 4" descr="Universal Windows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" y="2580969"/>
            <a:ext cx="8799451" cy="36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runtime</a:t>
            </a:r>
          </a:p>
          <a:p>
            <a:pPr lvl="1"/>
            <a:r>
              <a:rPr lang="en-US" dirty="0" smtClean="0"/>
              <a:t>Works across all devices</a:t>
            </a:r>
          </a:p>
          <a:p>
            <a:r>
              <a:rPr lang="en-US" dirty="0" smtClean="0"/>
              <a:t>Universal app model</a:t>
            </a:r>
          </a:p>
          <a:p>
            <a:pPr lvl="1"/>
            <a:r>
              <a:rPr lang="en-US" dirty="0" smtClean="0"/>
              <a:t>Same code for all devices</a:t>
            </a:r>
          </a:p>
          <a:p>
            <a:r>
              <a:rPr lang="en-US" dirty="0" smtClean="0"/>
              <a:t>Universal developer portal</a:t>
            </a:r>
          </a:p>
          <a:p>
            <a:pPr lvl="1"/>
            <a:r>
              <a:rPr lang="en-US" dirty="0" smtClean="0"/>
              <a:t>Shared dev portal for managing apps, ads, monitoring app crashes (application insights)</a:t>
            </a:r>
          </a:p>
          <a:p>
            <a:r>
              <a:rPr lang="en-US" dirty="0" smtClean="0"/>
              <a:t>Universal store</a:t>
            </a:r>
          </a:p>
          <a:p>
            <a:pPr lvl="1"/>
            <a:r>
              <a:rPr lang="en-US" dirty="0" smtClean="0"/>
              <a:t>For distributing and selling your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Windows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library – tiny API that contains features that work across any Windows 10 device</a:t>
            </a:r>
          </a:p>
          <a:p>
            <a:pPr lvl="1"/>
            <a:r>
              <a:rPr lang="en-US" dirty="0" smtClean="0"/>
              <a:t>E.g.: read/write to the file system</a:t>
            </a:r>
          </a:p>
          <a:p>
            <a:r>
              <a:rPr lang="en-US" dirty="0" smtClean="0"/>
              <a:t>Windows 8/8.1 added 6100 new classes and types into the .NET Framework</a:t>
            </a:r>
          </a:p>
          <a:p>
            <a:r>
              <a:rPr lang="en-US" dirty="0" smtClean="0"/>
              <a:t>Windows 10 added another 2500 more</a:t>
            </a:r>
          </a:p>
          <a:p>
            <a:pPr lvl="1"/>
            <a:r>
              <a:rPr lang="en-US" dirty="0" smtClean="0"/>
              <a:t>DirectX 12, holographic displays, active pen, windows hello, etc.</a:t>
            </a:r>
          </a:p>
          <a:p>
            <a:r>
              <a:rPr lang="en-US" dirty="0" smtClean="0"/>
              <a:t>.NET and COM were enhanced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1452"/>
            <a:ext cx="7086600" cy="838200"/>
          </a:xfrm>
        </p:spPr>
        <p:txBody>
          <a:bodyPr/>
          <a:lstStyle/>
          <a:p>
            <a:r>
              <a:rPr lang="en-US" dirty="0" smtClean="0"/>
              <a:t>Core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66020" y="857886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I/O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(local and OneDrive)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724830" y="848035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</a:p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(video, music, cameras)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5425" y="852960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(networks and Internet)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66019" y="1681322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(authentication)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3394" y="2514684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Tiles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45423" y="1687679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 Notifications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454" y="1687678"/>
            <a:ext cx="2249127" cy="7112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Toast Notifications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17455" y="334234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Everywhere…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6019" y="3343083"/>
            <a:ext cx="2249127" cy="697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Fluid UX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(adaptive UI)</a:t>
            </a:r>
            <a:endParaRPr 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45425" y="2514684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(gestures)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453" y="2514684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(handwriting)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45424" y="3343083"/>
            <a:ext cx="2249127" cy="697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Speech Cortana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66020" y="415020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Notifications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345424" y="415020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Roaming Data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24829" y="415020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Telemetry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73394" y="4956484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57711" y="4952607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Settings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724828" y="4952608"/>
            <a:ext cx="2249127" cy="6968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Suspend / Resume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357711" y="5758885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Controls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73394" y="5760487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Globalization Localization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30971" y="5758885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many more…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2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40659"/>
            <a:ext cx="8686800" cy="5818237"/>
          </a:xfrm>
        </p:spPr>
        <p:txBody>
          <a:bodyPr/>
          <a:lstStyle/>
          <a:p>
            <a:r>
              <a:rPr lang="en-US" dirty="0"/>
              <a:t>Windows 10 – the Converging OS</a:t>
            </a:r>
          </a:p>
          <a:p>
            <a:r>
              <a:rPr lang="en-US" dirty="0" smtClean="0"/>
              <a:t>What is new in Windows 10 for Users a</a:t>
            </a:r>
            <a:r>
              <a:rPr lang="en-US" dirty="0" smtClean="0"/>
              <a:t>nd Developers?</a:t>
            </a:r>
          </a:p>
          <a:p>
            <a:r>
              <a:rPr lang="en-US" dirty="0" smtClean="0"/>
              <a:t>The </a:t>
            </a:r>
            <a:r>
              <a:rPr lang="en-US" dirty="0"/>
              <a:t>Universal </a:t>
            </a:r>
            <a:r>
              <a:rPr lang="en-US" dirty="0" smtClean="0"/>
              <a:t>Windows</a:t>
            </a:r>
            <a:br>
              <a:rPr lang="en-US" dirty="0" smtClean="0"/>
            </a:br>
            <a:r>
              <a:rPr lang="en-US" dirty="0" smtClean="0"/>
              <a:t>Platform </a:t>
            </a:r>
            <a:r>
              <a:rPr lang="en-US" dirty="0"/>
              <a:t>(UWP)</a:t>
            </a:r>
            <a:endParaRPr lang="en-US" dirty="0" smtClean="0"/>
          </a:p>
          <a:p>
            <a:r>
              <a:rPr lang="en-US" dirty="0"/>
              <a:t>Dissecting </a:t>
            </a:r>
            <a:r>
              <a:rPr lang="en-US" dirty="0" smtClean="0"/>
              <a:t>UWP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Demo</a:t>
            </a:r>
            <a:r>
              <a:rPr lang="en-US" dirty="0"/>
              <a:t>: Create Our First</a:t>
            </a:r>
            <a:br>
              <a:rPr lang="en-US" dirty="0"/>
            </a:br>
            <a:r>
              <a:rPr lang="en-US" dirty="0"/>
              <a:t>Universal Windows</a:t>
            </a:r>
            <a:br>
              <a:rPr lang="en-US" dirty="0"/>
            </a:br>
            <a:r>
              <a:rPr lang="en-US" dirty="0"/>
              <a:t>Platform Application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8" name="Picture 4" descr="http://m.c.lnkd.licdn.com/mpr/mpr/AAEAAQAAAAAAAAa8AAAAJGJmNzU4MGYwLTk1NmEtNDUwZC1hOTUyLTBiNmU5MjNmZWE2Z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90" y="2428731"/>
            <a:ext cx="3972510" cy="227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cdn1.iconfinder.com/data/icons/LUMINA/communications/png/400/address_book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7617">
            <a:off x="5805434" y="3684318"/>
            <a:ext cx="2450708" cy="2787215"/>
          </a:xfrm>
          <a:prstGeom prst="roundRect">
            <a:avLst>
              <a:gd name="adj" fmla="val 2515"/>
            </a:avLst>
          </a:prstGeom>
          <a:noFill/>
          <a:effectLst>
            <a:glow rad="63500">
              <a:schemeClr val="accent6">
                <a:satMod val="175000"/>
                <a:alpha val="1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1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Extensions SDKs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7530"/>
            <a:ext cx="8686800" cy="5791200"/>
          </a:xfrm>
        </p:spPr>
        <p:txBody>
          <a:bodyPr/>
          <a:lstStyle/>
          <a:p>
            <a:r>
              <a:rPr lang="en-US" dirty="0"/>
              <a:t>Several platforms have Extension </a:t>
            </a:r>
            <a:r>
              <a:rPr lang="en-US" dirty="0" smtClean="0"/>
              <a:t>SDKs</a:t>
            </a:r>
          </a:p>
          <a:p>
            <a:pPr lvl="1"/>
            <a:r>
              <a:rPr lang="en-US" dirty="0" smtClean="0"/>
              <a:t>Can be added </a:t>
            </a:r>
            <a:r>
              <a:rPr lang="en-US" dirty="0"/>
              <a:t>to your app to take advantage of platform specific </a:t>
            </a:r>
            <a:r>
              <a:rPr lang="en-US" dirty="0" smtClean="0"/>
              <a:t>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2" y="2691965"/>
            <a:ext cx="8716956" cy="37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07025"/>
            <a:ext cx="7924800" cy="1401098"/>
          </a:xfrm>
        </p:spPr>
        <p:txBody>
          <a:bodyPr/>
          <a:lstStyle/>
          <a:p>
            <a:r>
              <a:rPr lang="en-US" dirty="0" smtClean="0"/>
              <a:t>Dissecting UWP Applications</a:t>
            </a:r>
            <a:endParaRPr lang="en-US" dirty="0"/>
          </a:p>
        </p:txBody>
      </p:sp>
      <p:pic>
        <p:nvPicPr>
          <p:cNvPr id="12290" name="Picture 2" descr="http://www.v3.co.uk/IMG/658/322658/visual-studio-2015-540x334.png?14473030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598173"/>
            <a:ext cx="5143500" cy="31813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Ready for UWP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44795"/>
            <a:ext cx="8686800" cy="591656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Install Windows 10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latest updates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Install Visual Studio 2015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Free edition – Community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"Update 1"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Universal Windows App</a:t>
            </a:r>
            <a:br>
              <a:rPr lang="en-US" dirty="0" smtClean="0"/>
            </a:br>
            <a:r>
              <a:rPr lang="en-US" dirty="0" smtClean="0"/>
              <a:t>Development Tools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If you have VS 2015</a:t>
            </a:r>
            <a:br>
              <a:rPr lang="en-US" dirty="0" smtClean="0"/>
            </a:br>
            <a:r>
              <a:rPr lang="en-US" dirty="0" smtClean="0"/>
              <a:t>just add features in it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Optional: Blend for Visual Studio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4111"/>
          <a:stretch/>
        </p:blipFill>
        <p:spPr>
          <a:xfrm>
            <a:off x="5534951" y="902666"/>
            <a:ext cx="3304249" cy="3513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75159"/>
            <a:ext cx="4409697" cy="1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7" y="457203"/>
            <a:ext cx="5125784" cy="357878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3239" y="4409768"/>
            <a:ext cx="8863780" cy="2020529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sz="4600" dirty="0" smtClean="0"/>
              <a:t>Demo: Create Our First UWP App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(</a:t>
            </a:r>
            <a:r>
              <a:rPr lang="en-US" sz="3200" dirty="0"/>
              <a:t>Choose between 4 languages</a:t>
            </a:r>
            <a:br>
              <a:rPr lang="en-US" sz="3200" dirty="0"/>
            </a:br>
            <a:r>
              <a:rPr lang="en-US" sz="3200" dirty="0"/>
              <a:t>C#, VB.NET, C++ and </a:t>
            </a:r>
            <a:r>
              <a:rPr lang="en-US" sz="3200" dirty="0" smtClean="0"/>
              <a:t>JavaScript)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55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55" y="796416"/>
            <a:ext cx="8812161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Where is the well-known Main() method?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It </a:t>
            </a:r>
            <a:r>
              <a:rPr lang="en-US" dirty="0"/>
              <a:t>is auto-generated </a:t>
            </a:r>
            <a:r>
              <a:rPr lang="en-US" dirty="0" smtClean="0"/>
              <a:t>from </a:t>
            </a:r>
            <a:r>
              <a:rPr lang="en-US" dirty="0" err="1" smtClean="0"/>
              <a:t>App.xaml.cs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Located </a:t>
            </a:r>
            <a:r>
              <a:rPr lang="en-US" dirty="0"/>
              <a:t>in "</a:t>
            </a:r>
            <a:r>
              <a:rPr lang="en-US" dirty="0" err="1" smtClean="0"/>
              <a:t>obj</a:t>
            </a:r>
            <a:r>
              <a:rPr lang="en-US" dirty="0" smtClean="0"/>
              <a:t>\x86\Debug\</a:t>
            </a:r>
            <a:r>
              <a:rPr lang="en-US" dirty="0" err="1" smtClean="0"/>
              <a:t>App.g.i.cs</a:t>
            </a:r>
            <a:r>
              <a:rPr lang="en-US" dirty="0" smtClean="0"/>
              <a:t>"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What is </a:t>
            </a:r>
            <a:r>
              <a:rPr lang="en-US" dirty="0" err="1" smtClean="0"/>
              <a:t>App.xaml.cs</a:t>
            </a:r>
            <a:r>
              <a:rPr lang="en-US" dirty="0" smtClean="0"/>
              <a:t> file?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err="1" smtClean="0"/>
              <a:t>App.xaml.cs</a:t>
            </a:r>
            <a:r>
              <a:rPr lang="en-US" dirty="0" smtClean="0"/>
              <a:t> </a:t>
            </a:r>
            <a:r>
              <a:rPr lang="en-US" dirty="0"/>
              <a:t>extends the Application class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The </a:t>
            </a:r>
            <a:r>
              <a:rPr lang="en-US" dirty="0"/>
              <a:t>place to subscribe to important </a:t>
            </a:r>
            <a:r>
              <a:rPr lang="en-US" dirty="0" smtClean="0"/>
              <a:t>app events</a:t>
            </a:r>
            <a:r>
              <a:rPr lang="en-US" dirty="0"/>
              <a:t>, like application start, unhandled </a:t>
            </a:r>
            <a:r>
              <a:rPr lang="en-US" dirty="0" smtClean="0"/>
              <a:t>exceptions, etc.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The C# code-behind file for </a:t>
            </a:r>
            <a:r>
              <a:rPr lang="en-US" dirty="0" err="1" smtClean="0"/>
              <a:t>App.xaml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7716" cy="838200"/>
          </a:xfrm>
        </p:spPr>
        <p:txBody>
          <a:bodyPr/>
          <a:lstStyle/>
          <a:p>
            <a:r>
              <a:rPr lang="en-US" dirty="0" smtClean="0"/>
              <a:t>Dissecting UWP Applications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32" y="5014451"/>
            <a:ext cx="7554606" cy="161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7716" cy="838200"/>
          </a:xfrm>
        </p:spPr>
        <p:txBody>
          <a:bodyPr/>
          <a:lstStyle/>
          <a:p>
            <a:r>
              <a:rPr lang="en-US" dirty="0" smtClean="0"/>
              <a:t>Dissecting UWP Applications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What is the </a:t>
            </a:r>
            <a:r>
              <a:rPr lang="en-US" dirty="0" err="1"/>
              <a:t>App.xaml</a:t>
            </a:r>
            <a:r>
              <a:rPr lang="en-US" dirty="0"/>
              <a:t> file?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Declarative starting point of your </a:t>
            </a:r>
            <a:r>
              <a:rPr lang="en-US" dirty="0" smtClean="0"/>
              <a:t>application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Most </a:t>
            </a:r>
            <a:r>
              <a:rPr lang="en-US" dirty="0"/>
              <a:t>commonly </a:t>
            </a:r>
            <a:r>
              <a:rPr lang="en-US" dirty="0" smtClean="0"/>
              <a:t>used to </a:t>
            </a:r>
            <a:r>
              <a:rPr lang="en-US" dirty="0"/>
              <a:t>define global </a:t>
            </a:r>
            <a:r>
              <a:rPr lang="en-US" dirty="0" smtClean="0"/>
              <a:t>resources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E.g. global styles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 where is my application UI and logic?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In </a:t>
            </a:r>
            <a:r>
              <a:rPr lang="en-US" dirty="0" err="1" smtClean="0"/>
              <a:t>MainPage.xaml</a:t>
            </a:r>
            <a:r>
              <a:rPr lang="en-US" dirty="0" smtClean="0"/>
              <a:t> and </a:t>
            </a:r>
            <a:r>
              <a:rPr lang="en-US" dirty="0" err="1" smtClean="0"/>
              <a:t>MainPage.xaml.cs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1"/>
          <p:cNvSpPr>
            <a:spLocks noGrp="1"/>
          </p:cNvSpPr>
          <p:nvPr/>
        </p:nvSpPr>
        <p:spPr>
          <a:xfrm>
            <a:off x="431390" y="3248694"/>
            <a:ext cx="8281219" cy="1923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&lt;Application</a:t>
            </a:r>
          </a:p>
          <a:p>
            <a:r>
              <a:rPr lang="en-US" sz="1700" dirty="0"/>
              <a:t>   </a:t>
            </a:r>
            <a:r>
              <a:rPr lang="en-US" sz="1700" dirty="0" smtClean="0"/>
              <a:t>x:Class</a:t>
            </a:r>
            <a:r>
              <a:rPr lang="en-US" sz="1700" dirty="0"/>
              <a:t>="MyFirstUniversalWindowsPlatformApplication.App"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xmlns</a:t>
            </a:r>
            <a:r>
              <a:rPr lang="en-US" sz="1700" dirty="0"/>
              <a:t>="http://schemas.microsoft.com/</a:t>
            </a:r>
            <a:r>
              <a:rPr lang="en-US" sz="1700" dirty="0" err="1"/>
              <a:t>winfx</a:t>
            </a:r>
            <a:r>
              <a:rPr lang="en-US" sz="1700" dirty="0"/>
              <a:t>/2006/</a:t>
            </a:r>
            <a:r>
              <a:rPr lang="en-US" sz="1700" dirty="0" err="1"/>
              <a:t>xaml</a:t>
            </a:r>
            <a:r>
              <a:rPr lang="en-US" sz="1700" dirty="0"/>
              <a:t>/presentation"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xmlns:x</a:t>
            </a:r>
            <a:r>
              <a:rPr lang="en-US" sz="1700" dirty="0"/>
              <a:t>="http://schemas.microsoft.com/</a:t>
            </a:r>
            <a:r>
              <a:rPr lang="en-US" sz="1700" dirty="0" err="1"/>
              <a:t>winfx</a:t>
            </a:r>
            <a:r>
              <a:rPr lang="en-US" sz="1700" dirty="0"/>
              <a:t>/2006/</a:t>
            </a:r>
            <a:r>
              <a:rPr lang="en-US" sz="1700" dirty="0" err="1"/>
              <a:t>xaml</a:t>
            </a:r>
            <a:r>
              <a:rPr lang="en-US" sz="1700" dirty="0"/>
              <a:t>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xmlns:local</a:t>
            </a:r>
            <a:r>
              <a:rPr lang="en-US" sz="1700" dirty="0"/>
              <a:t>="</a:t>
            </a:r>
            <a:r>
              <a:rPr lang="en-US" sz="1700" dirty="0" err="1"/>
              <a:t>using:MyFirstUniversalWindowsPlatformApplication</a:t>
            </a:r>
            <a:r>
              <a:rPr lang="en-US" sz="1700" dirty="0"/>
              <a:t>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RequestedTheme</a:t>
            </a:r>
            <a:r>
              <a:rPr lang="en-US" sz="1700" dirty="0"/>
              <a:t>="Light</a:t>
            </a:r>
            <a:r>
              <a:rPr lang="en-US" sz="1700" dirty="0" smtClean="0"/>
              <a:t>"&gt;</a:t>
            </a:r>
            <a:endParaRPr lang="en-US" sz="1700" dirty="0"/>
          </a:p>
          <a:p>
            <a:r>
              <a:rPr lang="en-US" sz="1700" dirty="0"/>
              <a:t>&lt;/Application&gt;</a:t>
            </a:r>
          </a:p>
        </p:txBody>
      </p:sp>
    </p:spTree>
    <p:extLst>
      <p:ext uri="{BB962C8B-B14F-4D97-AF65-F5344CB8AC3E}">
        <p14:creationId xmlns:p14="http://schemas.microsoft.com/office/powerpoint/2010/main" val="120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752172"/>
            <a:ext cx="8812161" cy="5840358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Extensible Application Markup </a:t>
            </a:r>
            <a:r>
              <a:rPr lang="en-US" dirty="0" smtClean="0"/>
              <a:t>Language (XAML</a:t>
            </a:r>
            <a:r>
              <a:rPr lang="en-US" dirty="0"/>
              <a:t>) </a:t>
            </a:r>
            <a:r>
              <a:rPr lang="en-US" dirty="0" smtClean="0"/>
              <a:t>is an XML-based </a:t>
            </a:r>
            <a:r>
              <a:rPr lang="en-US" dirty="0"/>
              <a:t>markup language developed by Microsoft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XAML can </a:t>
            </a:r>
            <a:r>
              <a:rPr lang="en-US" dirty="0"/>
              <a:t>initialize objects and set properties of </a:t>
            </a:r>
            <a:r>
              <a:rPr lang="en-US" dirty="0" smtClean="0"/>
              <a:t>objects declaratively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Hierarchical </a:t>
            </a:r>
            <a:r>
              <a:rPr lang="en-US" dirty="0"/>
              <a:t>relationships between multiple </a:t>
            </a:r>
            <a:r>
              <a:rPr lang="en-US" dirty="0" smtClean="0"/>
              <a:t>objects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.</a:t>
            </a:r>
            <a:r>
              <a:rPr lang="en-US" dirty="0" err="1" smtClean="0"/>
              <a:t>xaml</a:t>
            </a:r>
            <a:r>
              <a:rPr lang="en-US" dirty="0" smtClean="0"/>
              <a:t> file extension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Part of a </a:t>
            </a:r>
            <a:r>
              <a:rPr lang="en-US" dirty="0"/>
              <a:t>separate code-behind </a:t>
            </a:r>
            <a:r>
              <a:rPr lang="en-US" dirty="0" smtClean="0"/>
              <a:t>file (C#, JS, C++)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To respond </a:t>
            </a:r>
            <a:r>
              <a:rPr lang="en-US" dirty="0"/>
              <a:t>to events and manipulate the objects you declare in XAML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UWP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6" y="776133"/>
            <a:ext cx="5778479" cy="2910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6" y="3614439"/>
            <a:ext cx="4990973" cy="3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07" y="2530185"/>
            <a:ext cx="3137010" cy="165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7" y="457203"/>
            <a:ext cx="5125784" cy="357878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3239" y="4409768"/>
            <a:ext cx="8863780" cy="2020529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sz="4600" dirty="0" smtClean="0"/>
              <a:t>Demo: Create a Simple A+B Calculator with UWP and Run It In Windows 10 Mobile Emulator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99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XAML and UWP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914400"/>
            <a:ext cx="8890819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can choose from many built-in controls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Lots of other free and paid controls also available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can create your own custom user controls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Reusable components (&lt;</a:t>
            </a:r>
            <a:r>
              <a:rPr lang="en-US" dirty="0" err="1" smtClean="0">
                <a:effectLst/>
              </a:rPr>
              <a:t>UserControl</a:t>
            </a:r>
            <a:r>
              <a:rPr lang="en-US" dirty="0" smtClean="0">
                <a:effectLst/>
              </a:rPr>
              <a:t>&gt;)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Automatic data-bindings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Dependency and attached properties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Supports styles and templates (resources)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MVVM is the right way to construct big apps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Easy navigation through different pages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can use and create animations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89035"/>
            <a:ext cx="7924800" cy="1526459"/>
          </a:xfrm>
        </p:spPr>
        <p:txBody>
          <a:bodyPr/>
          <a:lstStyle/>
          <a:p>
            <a:r>
              <a:rPr lang="en-US" dirty="0" smtClean="0"/>
              <a:t>Windows 10 – the Converging OS</a:t>
            </a:r>
            <a:endParaRPr lang="en-US" dirty="0"/>
          </a:p>
        </p:txBody>
      </p:sp>
      <p:pic>
        <p:nvPicPr>
          <p:cNvPr id="9220" name="Picture 4" descr="http://www.windowscentral.com/sites/wpcentral.com/files/styles/larger/public/field/image/2014/10/win10_map.png?itok=WOxhU7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9" y="2492476"/>
            <a:ext cx="7153561" cy="394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599"/>
            <a:ext cx="7086600" cy="1142999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Windows 10 and Universal Windows Platform (UWP)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60575" y="1426711"/>
            <a:ext cx="4901872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/>
              <a:t>Questions?</a:t>
            </a:r>
            <a:endParaRPr lang="en-US" sz="6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30</a:t>
            </a:fld>
            <a:endParaRPr lang="en-US"/>
          </a:p>
        </p:txBody>
      </p:sp>
      <p:pic>
        <p:nvPicPr>
          <p:cNvPr id="13314" name="Picture 2" descr="http://cdn.meme.am/instances/500x/53381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92" y="2645912"/>
            <a:ext cx="3907288" cy="390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69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to a Unified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 long-term Microsoft goal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Create a universal unified system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In the Windows 8 – shared OS kernel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In the Windows 8.1 – shared application code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0" y="3330633"/>
            <a:ext cx="4176044" cy="2682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689" y="3713549"/>
            <a:ext cx="4542466" cy="291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Continued Support for Legacy Code and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5" y="1752600"/>
            <a:ext cx="8241769" cy="42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2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40662"/>
            <a:ext cx="7924800" cy="1585451"/>
          </a:xfrm>
        </p:spPr>
        <p:txBody>
          <a:bodyPr/>
          <a:lstStyle/>
          <a:p>
            <a:r>
              <a:rPr lang="en-US" dirty="0"/>
              <a:t>What is new in Windows 10 for Users and Developers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2" descr="http://d.ibtimes.co.uk/en/full/1451623/windows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27" y="2514601"/>
            <a:ext cx="5841945" cy="4063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99752"/>
            <a:ext cx="7086600" cy="1097279"/>
          </a:xfrm>
        </p:spPr>
        <p:txBody>
          <a:bodyPr/>
          <a:lstStyle/>
          <a:p>
            <a:r>
              <a:rPr lang="en-US" dirty="0"/>
              <a:t>What is New in</a:t>
            </a:r>
            <a:br>
              <a:rPr lang="en-US" dirty="0"/>
            </a:br>
            <a:r>
              <a:rPr lang="en-US" dirty="0"/>
              <a:t>Windows 10 for </a:t>
            </a:r>
            <a:r>
              <a:rPr lang="en-US" dirty="0" smtClean="0"/>
              <a:t>Users?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7032"/>
            <a:ext cx="8686800" cy="5508567"/>
          </a:xfrm>
        </p:spPr>
        <p:txBody>
          <a:bodyPr/>
          <a:lstStyle/>
          <a:p>
            <a:r>
              <a:rPr lang="en-US" dirty="0" smtClean="0"/>
              <a:t>Cortana – personal digital assistant</a:t>
            </a:r>
          </a:p>
          <a:p>
            <a:r>
              <a:rPr lang="en-US" dirty="0" smtClean="0"/>
              <a:t>Windows Hello – automatic recognizes you</a:t>
            </a:r>
          </a:p>
          <a:p>
            <a:r>
              <a:rPr lang="en-US" dirty="0" smtClean="0"/>
              <a:t>Microsoft Edge – brand new web browser</a:t>
            </a:r>
          </a:p>
          <a:p>
            <a:r>
              <a:rPr lang="en-US" dirty="0" smtClean="0"/>
              <a:t>New Application Features – touch first, fast fluid, modern applications (including Office)</a:t>
            </a:r>
          </a:p>
          <a:p>
            <a:r>
              <a:rPr lang="en-US" dirty="0" smtClean="0"/>
              <a:t>Xbox Live on Windows</a:t>
            </a:r>
            <a:endParaRPr lang="en-US" dirty="0"/>
          </a:p>
          <a:p>
            <a:r>
              <a:rPr lang="en-US" dirty="0" smtClean="0"/>
              <a:t>More info: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://youtube.com/watch?v=Wwc5jKc-EgE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199"/>
            <a:ext cx="7086600" cy="1012767"/>
          </a:xfrm>
        </p:spPr>
        <p:txBody>
          <a:bodyPr/>
          <a:lstStyle/>
          <a:p>
            <a:r>
              <a:rPr lang="en-US" dirty="0" smtClean="0"/>
              <a:t>What is New in</a:t>
            </a:r>
            <a:br>
              <a:rPr lang="en-US" dirty="0" smtClean="0"/>
            </a:br>
            <a:r>
              <a:rPr lang="en-US" dirty="0" smtClean="0"/>
              <a:t>Windows 10 for Developers?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23219"/>
            <a:ext cx="8686800" cy="5251900"/>
          </a:xfrm>
        </p:spPr>
        <p:txBody>
          <a:bodyPr/>
          <a:lstStyle/>
          <a:p>
            <a:r>
              <a:rPr lang="en-US" dirty="0" smtClean="0"/>
              <a:t>One codebase for Universal Windows apps</a:t>
            </a:r>
          </a:p>
          <a:p>
            <a:r>
              <a:rPr lang="en-US" dirty="0" smtClean="0"/>
              <a:t>Integration within the Windows Stores</a:t>
            </a:r>
          </a:p>
          <a:p>
            <a:r>
              <a:rPr lang="en-US" dirty="0" smtClean="0"/>
              <a:t>Touch-based interaction</a:t>
            </a:r>
          </a:p>
          <a:p>
            <a:r>
              <a:rPr lang="en-US" dirty="0" smtClean="0"/>
              <a:t>Better multi-monitor support</a:t>
            </a:r>
          </a:p>
          <a:p>
            <a:r>
              <a:rPr lang="en-US" dirty="0" smtClean="0"/>
              <a:t>Continuum for Windows Phone</a:t>
            </a:r>
          </a:p>
          <a:p>
            <a:r>
              <a:rPr lang="en-US" dirty="0" smtClean="0"/>
              <a:t>Action Center and Notifications</a:t>
            </a:r>
          </a:p>
          <a:p>
            <a:r>
              <a:rPr lang="en-US" dirty="0" smtClean="0"/>
              <a:t>Speech commands and Cortana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Codebase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codebase can run in Desktops, Xbox One, Tablets, Windows Phones, HoloLens and </a:t>
            </a:r>
            <a:r>
              <a:rPr lang="en-US" dirty="0" smtClean="0"/>
              <a:t>Embedded </a:t>
            </a:r>
            <a:r>
              <a:rPr lang="en-US" dirty="0"/>
              <a:t>Devices (Raspberry Pi)</a:t>
            </a:r>
          </a:p>
        </p:txBody>
      </p:sp>
      <p:pic>
        <p:nvPicPr>
          <p:cNvPr id="1028" name="Picture 4" descr="http://az648995.vo.msecnd.net/win/2015/03/Gallo-blog-1-v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5461" r="2775"/>
          <a:stretch/>
        </p:blipFill>
        <p:spPr bwMode="auto">
          <a:xfrm>
            <a:off x="238462" y="2726574"/>
            <a:ext cx="8667076" cy="378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6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3267</TotalTime>
  <Words>956</Words>
  <Application>Microsoft Office PowerPoint</Application>
  <PresentationFormat>On-screen Show (4:3)</PresentationFormat>
  <Paragraphs>197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</vt:lpstr>
      <vt:lpstr>Consolas</vt:lpstr>
      <vt:lpstr>Corbel</vt:lpstr>
      <vt:lpstr>Wingdings 2</vt:lpstr>
      <vt:lpstr>Telerik Academy theme</vt:lpstr>
      <vt:lpstr>Windows 10 and Universal Windows Platform (UWP)</vt:lpstr>
      <vt:lpstr>Table of Contents</vt:lpstr>
      <vt:lpstr>Windows 10 – the Converging OS</vt:lpstr>
      <vt:lpstr>Converge to a Unified System</vt:lpstr>
      <vt:lpstr>Windows 10</vt:lpstr>
      <vt:lpstr>What is new in Windows 10 for Users and Developers?</vt:lpstr>
      <vt:lpstr>What is New in Windows 10 for Users?</vt:lpstr>
      <vt:lpstr>What is New in Windows 10 for Developers?</vt:lpstr>
      <vt:lpstr>One Codebase</vt:lpstr>
      <vt:lpstr>Windows 10 Store</vt:lpstr>
      <vt:lpstr>Touch Interaction</vt:lpstr>
      <vt:lpstr>Improved Multi-Monitor Support</vt:lpstr>
      <vt:lpstr>Continuum for Windows Phone</vt:lpstr>
      <vt:lpstr>Action Center and Notifications</vt:lpstr>
      <vt:lpstr>Speech and Cortana</vt:lpstr>
      <vt:lpstr>The Universal Windows Platform (UWP)</vt:lpstr>
      <vt:lpstr>UWP Concepts</vt:lpstr>
      <vt:lpstr>Universal Windows Platform</vt:lpstr>
      <vt:lpstr>Core library</vt:lpstr>
      <vt:lpstr>Platform Extensions SDKs</vt:lpstr>
      <vt:lpstr>Dissecting UWP Applications</vt:lpstr>
      <vt:lpstr>Getting Ready for UWP</vt:lpstr>
      <vt:lpstr>Demo: Create Our First UWP App (Choose between 4 languages C#, VB.NET, C++ and JavaScript)</vt:lpstr>
      <vt:lpstr>Dissecting UWP Applications</vt:lpstr>
      <vt:lpstr>Dissecting UWP Applications (2)</vt:lpstr>
      <vt:lpstr>XAML</vt:lpstr>
      <vt:lpstr>Example of a UWP Page</vt:lpstr>
      <vt:lpstr>Demo: Create a Simple A+B Calculator with UWP and Run It In Windows 10 Mobile Emulator</vt:lpstr>
      <vt:lpstr>More on XAML and UWP</vt:lpstr>
      <vt:lpstr>Windows 10 and Universal Windows Platform (UWP)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Doncho Minkov</dc:creator>
  <cp:lastModifiedBy>Nikolay Kostov</cp:lastModifiedBy>
  <cp:revision>251</cp:revision>
  <dcterms:created xsi:type="dcterms:W3CDTF">2014-09-04T14:03:28Z</dcterms:created>
  <dcterms:modified xsi:type="dcterms:W3CDTF">2015-12-08T19:34:39Z</dcterms:modified>
</cp:coreProperties>
</file>